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2.jpg" ContentType="image/pn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08" r:id="rId2"/>
    <p:sldMasterId id="2147483721" r:id="rId3"/>
    <p:sldMasterId id="2147483813" r:id="rId4"/>
    <p:sldMasterId id="2147483826" r:id="rId5"/>
    <p:sldMasterId id="2147483840" r:id="rId6"/>
  </p:sldMasterIdLst>
  <p:notesMasterIdLst>
    <p:notesMasterId r:id="rId20"/>
  </p:notesMasterIdLst>
  <p:sldIdLst>
    <p:sldId id="272" r:id="rId7"/>
    <p:sldId id="273" r:id="rId8"/>
    <p:sldId id="274" r:id="rId9"/>
    <p:sldId id="285" r:id="rId10"/>
    <p:sldId id="275" r:id="rId11"/>
    <p:sldId id="277" r:id="rId12"/>
    <p:sldId id="278" r:id="rId13"/>
    <p:sldId id="280" r:id="rId14"/>
    <p:sldId id="281" r:id="rId15"/>
    <p:sldId id="284" r:id="rId16"/>
    <p:sldId id="279" r:id="rId17"/>
    <p:sldId id="282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92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2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0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9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905001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344989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97466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261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33725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0066FF"/>
                    </a:gs>
                    <a:gs pos="28000">
                      <a:srgbClr val="2E59B0"/>
                    </a:gs>
                    <a:gs pos="62000">
                      <a:srgbClr val="2B395F"/>
                    </a:gs>
                    <a:gs pos="88000">
                      <a:srgbClr val="0000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7366178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63084" y="1905000"/>
            <a:ext cx="1072091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7697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905001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344989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63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0066FF"/>
                    </a:gs>
                    <a:gs pos="28000">
                      <a:srgbClr val="2E59B0"/>
                    </a:gs>
                    <a:gs pos="62000">
                      <a:srgbClr val="2B395F"/>
                    </a:gs>
                    <a:gs pos="88000">
                      <a:srgbClr val="0000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81848940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1845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804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86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57802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2" y="1757802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5213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0066FF"/>
                    </a:gs>
                    <a:gs pos="28000">
                      <a:srgbClr val="2E59B0"/>
                    </a:gs>
                    <a:gs pos="62000">
                      <a:srgbClr val="2B395F"/>
                    </a:gs>
                    <a:gs pos="88000">
                      <a:srgbClr val="0000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6348810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6703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1247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745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128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53315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0066FF"/>
                    </a:gs>
                    <a:gs pos="28000">
                      <a:srgbClr val="2E59B0"/>
                    </a:gs>
                    <a:gs pos="62000">
                      <a:srgbClr val="2B395F"/>
                    </a:gs>
                    <a:gs pos="88000">
                      <a:srgbClr val="0000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401216241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63084" y="1905000"/>
            <a:ext cx="1072091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494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5724"/>
      </p:ext>
    </p:extLst>
  </p:cSld>
  <p:clrMapOvr>
    <a:masterClrMapping/>
  </p:clrMapOvr>
  <p:transition spd="med"/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12700" y="-7938"/>
            <a:ext cx="12217400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EBF8">
                  <a:alpha val="54998"/>
                </a:srgbClr>
              </a:gs>
              <a:gs pos="100000">
                <a:srgbClr val="0079AF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842000" y="-7938"/>
            <a:ext cx="6350000" cy="607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BE5">
                  <a:alpha val="29998"/>
                </a:srgbClr>
              </a:gs>
              <a:gs pos="19999">
                <a:srgbClr val="009BE5">
                  <a:alpha val="32998"/>
                </a:srgbClr>
              </a:gs>
              <a:gs pos="100000">
                <a:srgbClr val="00ADB6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 sz="1800"/>
          </a:p>
        </p:txBody>
      </p:sp>
      <p:grpSp>
        <p:nvGrpSpPr>
          <p:cNvPr id="27" name="Group 27"/>
          <p:cNvGrpSpPr/>
          <p:nvPr/>
        </p:nvGrpSpPr>
        <p:grpSpPr>
          <a:xfrm>
            <a:off x="-8129" y="-24383"/>
            <a:ext cx="12208257" cy="1048513"/>
            <a:chOff x="0" y="0"/>
            <a:chExt cx="9156191" cy="1048511"/>
          </a:xfrm>
        </p:grpSpPr>
        <p:pic>
          <p:nvPicPr>
            <p:cNvPr id="25" name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37904" cy="1048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3151"/>
              <a:ext cx="9156192" cy="908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84381"/>
      </p:ext>
    </p:extLst>
  </p:cSld>
  <p:clrMapOvr>
    <a:masterClrMapping/>
  </p:clrMapOvr>
  <p:transition spd="med"/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12700" y="-7938"/>
            <a:ext cx="12217400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EBF8">
                  <a:alpha val="54998"/>
                </a:srgbClr>
              </a:gs>
              <a:gs pos="100000">
                <a:srgbClr val="0079AF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6" name="Shape 36"/>
          <p:cNvSpPr/>
          <p:nvPr/>
        </p:nvSpPr>
        <p:spPr>
          <a:xfrm>
            <a:off x="5842000" y="-7938"/>
            <a:ext cx="6350000" cy="607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BE5">
                  <a:alpha val="29998"/>
                </a:srgbClr>
              </a:gs>
              <a:gs pos="19999">
                <a:srgbClr val="009BE5">
                  <a:alpha val="32998"/>
                </a:srgbClr>
              </a:gs>
              <a:gs pos="100000">
                <a:srgbClr val="00ADB6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 sz="1800"/>
          </a:p>
        </p:txBody>
      </p:sp>
      <p:grpSp>
        <p:nvGrpSpPr>
          <p:cNvPr id="39" name="Group 39"/>
          <p:cNvGrpSpPr/>
          <p:nvPr/>
        </p:nvGrpSpPr>
        <p:grpSpPr>
          <a:xfrm>
            <a:off x="-8129" y="-24383"/>
            <a:ext cx="12208257" cy="1048513"/>
            <a:chOff x="0" y="0"/>
            <a:chExt cx="9156191" cy="1048511"/>
          </a:xfrm>
        </p:grpSpPr>
        <p:pic>
          <p:nvPicPr>
            <p:cNvPr id="37" name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37904" cy="1048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" name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3151"/>
              <a:ext cx="9156192" cy="908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>
                <a:solidFill>
                  <a:srgbClr val="DBF5F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609600" y="1935162"/>
            <a:ext cx="10972800" cy="43894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32993"/>
      </p:ext>
    </p:extLst>
  </p:cSld>
  <p:clrMapOvr>
    <a:masterClrMapping/>
  </p:clrMapOvr>
  <p:transition spd="med"/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5251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rot="420000" flipV="1">
            <a:off x="4220634" y="1108074"/>
            <a:ext cx="7010401" cy="41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84" y="0"/>
                </a:lnTo>
                <a:lnTo>
                  <a:pt x="21600" y="788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C0C0C0"/>
            </a:solidFill>
          </a:ln>
          <a:effectLst>
            <a:outerShdw blurRad="63500" dist="38499" dir="750004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0" name="Shape 50"/>
          <p:cNvSpPr/>
          <p:nvPr/>
        </p:nvSpPr>
        <p:spPr>
          <a:xfrm rot="420000" flipV="1">
            <a:off x="10672234" y="5359401"/>
            <a:ext cx="207433" cy="155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bevel/>
          </a:ln>
          <a:effectLst>
            <a:outerShdw blurRad="63500" dist="6350" dir="12899787" rotWithShape="0">
              <a:srgbClr val="000000">
                <a:alpha val="46998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1" name="Shape 51"/>
          <p:cNvSpPr/>
          <p:nvPr/>
        </p:nvSpPr>
        <p:spPr>
          <a:xfrm flipV="1">
            <a:off x="-12700" y="5816600"/>
            <a:ext cx="12217400" cy="1041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EBF8">
                  <a:alpha val="54998"/>
                </a:srgbClr>
              </a:gs>
              <a:gs pos="100000">
                <a:srgbClr val="0079AF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52" name="Shape 52"/>
          <p:cNvSpPr/>
          <p:nvPr/>
        </p:nvSpPr>
        <p:spPr>
          <a:xfrm flipV="1">
            <a:off x="5842000" y="6250789"/>
            <a:ext cx="6350000" cy="60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BE5">
                  <a:alpha val="29998"/>
                </a:srgbClr>
              </a:gs>
              <a:gs pos="19999">
                <a:srgbClr val="009BE5">
                  <a:alpha val="32998"/>
                </a:srgbClr>
              </a:gs>
              <a:gs pos="100000">
                <a:srgbClr val="00ADB6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609600" y="1935162"/>
            <a:ext cx="10972800" cy="43894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11993"/>
      </p:ext>
    </p:extLst>
  </p:cSld>
  <p:clrMapOvr>
    <a:masterClrMapping/>
  </p:clrMapOvr>
  <p:transition spd="med"/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162E768-6748-4F7A-9CBB-A21754BB321D}" type="datetime1">
              <a:rPr lang="en-US" smtClean="0"/>
              <a:t>4/28/2017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CSCI 59000 Term Project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76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3E37CA9-99DE-47DA-9FBC-ACEAB29E6925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CSCI 59000 Term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357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957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597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57802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2" y="1757802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573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1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61434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664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ransition>
    <p:fade/>
  </p:transition>
  <p:hf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12192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1905001"/>
            <a:ext cx="10720917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9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>
    <p:fade/>
  </p:transition>
  <p:hf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2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</p:sldLayoutIdLst>
  <p:transition>
    <p:fade/>
  </p:transition>
  <p:hf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12192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1905001"/>
            <a:ext cx="10720917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2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</p:sldLayoutIdLst>
  <p:transition>
    <p:fade/>
  </p:transition>
  <p:hf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12700" y="-7938"/>
            <a:ext cx="12217400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EBF8">
                  <a:alpha val="54998"/>
                </a:srgbClr>
              </a:gs>
              <a:gs pos="100000">
                <a:srgbClr val="0079AF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3" name="Shape 3"/>
          <p:cNvSpPr/>
          <p:nvPr/>
        </p:nvSpPr>
        <p:spPr>
          <a:xfrm>
            <a:off x="5842000" y="-7938"/>
            <a:ext cx="6350000" cy="607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BE5">
                  <a:alpha val="29998"/>
                </a:srgbClr>
              </a:gs>
              <a:gs pos="19999">
                <a:srgbClr val="009BE5">
                  <a:alpha val="32998"/>
                </a:srgbClr>
              </a:gs>
              <a:gs pos="100000">
                <a:srgbClr val="00ADB6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/>
          <a:lstStyle/>
          <a:p>
            <a:endParaRPr sz="1800"/>
          </a:p>
        </p:txBody>
      </p:sp>
      <p:grpSp>
        <p:nvGrpSpPr>
          <p:cNvPr id="6" name="Group 6"/>
          <p:cNvGrpSpPr/>
          <p:nvPr/>
        </p:nvGrpSpPr>
        <p:grpSpPr>
          <a:xfrm>
            <a:off x="-8129" y="-24383"/>
            <a:ext cx="12208257" cy="1048513"/>
            <a:chOff x="0" y="0"/>
            <a:chExt cx="9156191" cy="1048511"/>
          </a:xfrm>
        </p:grpSpPr>
        <p:pic>
          <p:nvPicPr>
            <p:cNvPr id="4" name="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9137904" cy="1048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73151"/>
              <a:ext cx="9156192" cy="908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11394851" y="6536811"/>
            <a:ext cx="187551" cy="184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297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4617B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4617B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4617B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4617B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4617B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4617B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914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4617B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371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4617B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4617B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73050" marR="0" indent="-27305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BD0D9"/>
        </a:buClr>
        <a:buSzPct val="95000"/>
        <a:buFont typeface="Wingdings 2"/>
        <a:buChar char="●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1pPr>
      <a:lvl2pPr marL="660267" marR="0" indent="-266567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BD0D9"/>
        </a:buClr>
        <a:buSzPct val="85000"/>
        <a:buFont typeface="Wingdings 2"/>
        <a:buChar char="●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2pPr>
      <a:lvl3pPr marL="972986" marR="0" indent="-304648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BD0D9"/>
        </a:buClr>
        <a:buSzPct val="70000"/>
        <a:buFont typeface="Wingdings 2"/>
        <a:buChar char="●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3pPr>
      <a:lvl4pPr marL="1250314" marR="0" indent="-272414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BD0D9"/>
        </a:buClr>
        <a:buSzPct val="65000"/>
        <a:buFont typeface="Wingdings 2"/>
        <a:buChar char="●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4pPr>
      <a:lvl5pPr marL="1555220" marR="0" indent="-30268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BD0D9"/>
        </a:buClr>
        <a:buSzPct val="65000"/>
        <a:buFont typeface="Wingdings 2"/>
        <a:buChar char="●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5pPr>
      <a:lvl6pPr marL="2012420" marR="0" indent="-30268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BD0D9"/>
        </a:buClr>
        <a:buSzPct val="65000"/>
        <a:buFont typeface="Wingdings 2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6pPr>
      <a:lvl7pPr marL="2469620" marR="0" indent="-30268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BD0D9"/>
        </a:buClr>
        <a:buSzPct val="65000"/>
        <a:buFont typeface="Wingdings 2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7pPr>
      <a:lvl8pPr marL="2926820" marR="0" indent="-30268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BD0D9"/>
        </a:buClr>
        <a:buSzPct val="65000"/>
        <a:buFont typeface="Wingdings 2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8pPr>
      <a:lvl9pPr marL="3384020" marR="0" indent="-30268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BD0D9"/>
        </a:buClr>
        <a:buSzPct val="65000"/>
        <a:buFont typeface="Wingdings 2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nstantia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nstantia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nstantia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nstantia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nstantia"/>
        </a:defRPr>
      </a:lvl5pPr>
      <a:lvl6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nstantia"/>
        </a:defRPr>
      </a:lvl6pPr>
      <a:lvl7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nstantia"/>
        </a:defRPr>
      </a:lvl7pPr>
      <a:lvl8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nstantia"/>
        </a:defRPr>
      </a:lvl8pPr>
      <a:lvl9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nstanti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3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thole.info/the-facts" TargetMode="Externa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Keyur </a:t>
            </a:r>
            <a:r>
              <a:rPr lang="en-US" dirty="0" err="1" smtClean="0"/>
              <a:t>Kirti</a:t>
            </a:r>
            <a:r>
              <a:rPr lang="en-US" dirty="0" smtClean="0"/>
              <a:t> Mehta</a:t>
            </a:r>
          </a:p>
          <a:p>
            <a:r>
              <a:rPr lang="en-US" dirty="0"/>
              <a:t>Term </a:t>
            </a:r>
            <a:r>
              <a:rPr lang="en-US" dirty="0" smtClean="0"/>
              <a:t>Project - Cloud Computing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6600" b="0" dirty="0" err="1" smtClean="0">
                <a:solidFill>
                  <a:srgbClr val="3333FF"/>
                </a:solidFill>
                <a:latin typeface="Algerian" panose="04020705040A02060702" pitchFamily="82" charset="0"/>
              </a:rPr>
              <a:t>PotLocator</a:t>
            </a:r>
            <a:endParaRPr lang="en-US" sz="6600" b="0" dirty="0">
              <a:solidFill>
                <a:srgbClr val="3333FF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7" y="3346489"/>
            <a:ext cx="3463509" cy="32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10</a:t>
            </a:fld>
            <a:endParaRPr lang="en-US"/>
          </a:p>
        </p:txBody>
      </p:sp>
      <p:pic>
        <p:nvPicPr>
          <p:cNvPr id="6" name="potLocator_SignU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4853" y="1366888"/>
            <a:ext cx="2716213" cy="4799012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450900"/>
            <a:ext cx="10972800" cy="1143000"/>
          </a:xfrm>
        </p:spPr>
        <p:txBody>
          <a:bodyPr/>
          <a:lstStyle/>
          <a:p>
            <a:r>
              <a:rPr lang="en-US" dirty="0" smtClean="0"/>
              <a:t>Demo 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  <p:pic>
        <p:nvPicPr>
          <p:cNvPr id="4" name="potLocator_fu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7204" y="1508969"/>
            <a:ext cx="2705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2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Detects potholes based </a:t>
            </a:r>
            <a:r>
              <a:rPr lang="en-US" dirty="0"/>
              <a:t>on </a:t>
            </a:r>
            <a:r>
              <a:rPr lang="en-US" dirty="0" smtClean="0"/>
              <a:t>Accelerometer sensors</a:t>
            </a:r>
          </a:p>
          <a:p>
            <a:endParaRPr lang="en-US" dirty="0" smtClean="0"/>
          </a:p>
          <a:p>
            <a:r>
              <a:rPr lang="en-US" dirty="0" smtClean="0"/>
              <a:t>Pothole repaired functionality </a:t>
            </a:r>
          </a:p>
          <a:p>
            <a:endParaRPr lang="en-US" dirty="0" smtClean="0"/>
          </a:p>
          <a:p>
            <a:r>
              <a:rPr lang="en-US" dirty="0" smtClean="0"/>
              <a:t>Notify new detected pot hole / repaired pot hole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6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app will make process faster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Improve the quality of roads</a:t>
            </a:r>
          </a:p>
          <a:p>
            <a:endParaRPr lang="en-US" dirty="0"/>
          </a:p>
          <a:p>
            <a:r>
              <a:rPr lang="en-US" dirty="0" smtClean="0"/>
              <a:t>Ensures safe travel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520" y="3334512"/>
            <a:ext cx="3261360" cy="307848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15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86125" y="2304288"/>
            <a:ext cx="4704324" cy="1143000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</a:t>
            </a:r>
            <a:endParaRPr lang="en-US" sz="72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36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&amp; Need</a:t>
            </a:r>
          </a:p>
          <a:p>
            <a:r>
              <a:rPr lang="en-US" dirty="0" smtClean="0"/>
              <a:t>Statistics</a:t>
            </a:r>
            <a:endParaRPr lang="en-US" dirty="0"/>
          </a:p>
          <a:p>
            <a:r>
              <a:rPr lang="en-US" dirty="0" smtClean="0"/>
              <a:t>Technology Used</a:t>
            </a:r>
            <a:endParaRPr lang="en-US" dirty="0"/>
          </a:p>
          <a:p>
            <a:r>
              <a:rPr lang="en-US" dirty="0" smtClean="0"/>
              <a:t>Working</a:t>
            </a:r>
            <a:endParaRPr lang="en-US" dirty="0"/>
          </a:p>
          <a:p>
            <a:r>
              <a:rPr lang="en-US" dirty="0" smtClean="0"/>
              <a:t>Screenshots</a:t>
            </a:r>
          </a:p>
          <a:p>
            <a:r>
              <a:rPr lang="en-US" dirty="0" smtClean="0"/>
              <a:t>Demo</a:t>
            </a:r>
            <a:endParaRPr lang="en-US" dirty="0"/>
          </a:p>
          <a:p>
            <a:r>
              <a:rPr lang="en-US" dirty="0" smtClean="0"/>
              <a:t>Future Scope</a:t>
            </a:r>
          </a:p>
          <a:p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pot holes on the roads </a:t>
            </a:r>
          </a:p>
          <a:p>
            <a:r>
              <a:rPr lang="en-US" dirty="0" smtClean="0"/>
              <a:t>Government </a:t>
            </a:r>
            <a:r>
              <a:rPr lang="en-US" dirty="0"/>
              <a:t>a</a:t>
            </a:r>
            <a:r>
              <a:rPr lang="en-US" dirty="0" smtClean="0"/>
              <a:t>gency can view/trace</a:t>
            </a:r>
          </a:p>
          <a:p>
            <a:r>
              <a:rPr lang="en-US" dirty="0" smtClean="0"/>
              <a:t>Repair faster</a:t>
            </a:r>
          </a:p>
          <a:p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sz="5000" dirty="0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</a:p>
          <a:p>
            <a:r>
              <a:rPr lang="en-US" dirty="0" smtClean="0"/>
              <a:t>Large road network </a:t>
            </a:r>
          </a:p>
          <a:p>
            <a:r>
              <a:rPr lang="en-US" dirty="0" smtClean="0"/>
              <a:t>Rain and snow damages the road often</a:t>
            </a:r>
          </a:p>
          <a:p>
            <a:r>
              <a:rPr lang="en-US" dirty="0" smtClean="0"/>
              <a:t>Heavy traffic &amp; poor </a:t>
            </a:r>
            <a:r>
              <a:rPr lang="en-US" dirty="0" smtClean="0"/>
              <a:t>climate conditions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24" y="708819"/>
            <a:ext cx="2687727" cy="27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328042"/>
          </a:xfrm>
        </p:spPr>
        <p:txBody>
          <a:bodyPr/>
          <a:lstStyle/>
          <a:p>
            <a:r>
              <a:rPr lang="en-US" dirty="0" smtClean="0"/>
              <a:t>Roads (An integral part)</a:t>
            </a:r>
          </a:p>
          <a:p>
            <a:pPr lvl="1"/>
            <a:r>
              <a:rPr lang="en-US" dirty="0" smtClean="0"/>
              <a:t>50000 ambulances make 60 million trip/year</a:t>
            </a:r>
          </a:p>
          <a:p>
            <a:pPr lvl="1"/>
            <a:r>
              <a:rPr lang="en-US" dirty="0" smtClean="0"/>
              <a:t>32 millions of goods in tracks everyday</a:t>
            </a:r>
          </a:p>
          <a:p>
            <a:pPr lvl="1"/>
            <a:r>
              <a:rPr lang="en-US" dirty="0" smtClean="0"/>
              <a:t>240 million vehicles travel 2.9 trillion miles annually</a:t>
            </a:r>
          </a:p>
          <a:p>
            <a:pPr lvl="1"/>
            <a:endParaRPr lang="en-US" dirty="0"/>
          </a:p>
          <a:p>
            <a:r>
              <a:rPr lang="en-US" dirty="0" smtClean="0"/>
              <a:t>Accidents</a:t>
            </a:r>
          </a:p>
          <a:p>
            <a:pPr lvl="1"/>
            <a:r>
              <a:rPr lang="en-US" dirty="0" smtClean="0"/>
              <a:t>33,000 traffic fatalities, one third due to poor roads</a:t>
            </a:r>
          </a:p>
          <a:p>
            <a:pPr lvl="1"/>
            <a:r>
              <a:rPr lang="en-US" dirty="0" smtClean="0"/>
              <a:t>Average maintenance cost of vehicle increases by $377</a:t>
            </a:r>
          </a:p>
          <a:p>
            <a:pPr lvl="1"/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5923363"/>
            <a:ext cx="907613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1400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*source: </a:t>
            </a:r>
            <a:r>
              <a:rPr lang="en-US" sz="1400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  <a:hlinkClick r:id="rId2"/>
              </a:rPr>
              <a:t>http://</a:t>
            </a:r>
            <a:r>
              <a:rPr lang="en-US" sz="1400" dirty="0" smtClean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  <a:hlinkClick r:id="rId2"/>
              </a:rPr>
              <a:t>www.pothole.info/the-facts</a:t>
            </a:r>
            <a:endParaRPr lang="en-US" sz="1400" dirty="0" smtClean="0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hangingPunct="0"/>
            <a:r>
              <a:rPr lang="en-US" sz="1400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             https</a:t>
            </a:r>
            <a:r>
              <a:rPr lang="en-US" sz="1400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://www.informs.org/ORMS-Today/Public-Articles/June-Volume-41-Number-3/POTHOLE-ANALYTICS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ea typeface="Constantia"/>
              <a:cs typeface="Constantia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06880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6669" y="1593006"/>
            <a:ext cx="4774809" cy="4678206"/>
          </a:xfrm>
        </p:spPr>
        <p:txBody>
          <a:bodyPr/>
          <a:lstStyle/>
          <a:p>
            <a:r>
              <a:rPr lang="en-US" dirty="0" smtClean="0"/>
              <a:t>Client</a:t>
            </a:r>
          </a:p>
          <a:p>
            <a:pPr lvl="1"/>
            <a:r>
              <a:rPr lang="en-US" dirty="0"/>
              <a:t>Java </a:t>
            </a:r>
            <a:endParaRPr lang="en-US" dirty="0" smtClean="0"/>
          </a:p>
          <a:p>
            <a:pPr lvl="1"/>
            <a:r>
              <a:rPr lang="en-US" dirty="0" smtClean="0"/>
              <a:t>Android Studio</a:t>
            </a:r>
          </a:p>
          <a:p>
            <a:pPr lvl="1"/>
            <a:endParaRPr lang="en-US" dirty="0"/>
          </a:p>
          <a:p>
            <a:r>
              <a:rPr lang="en-US" dirty="0" smtClean="0"/>
              <a:t>Sever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endParaRPr lang="en-US" dirty="0"/>
          </a:p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MySql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271" y="800475"/>
            <a:ext cx="22098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29" y="4294142"/>
            <a:ext cx="2770071" cy="1433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28" y="2597229"/>
            <a:ext cx="3127743" cy="1642065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156992" y="5978345"/>
            <a:ext cx="394325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ea typeface="Constantia"/>
                <a:cs typeface="Constantia"/>
                <a:sym typeface="Constantia"/>
              </a:rPr>
              <a:t>*logos displayed are only for </a:t>
            </a: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ea typeface="Constantia"/>
                <a:cs typeface="Constantia"/>
                <a:sym typeface="Constantia"/>
              </a:rPr>
              <a:t>representational</a:t>
            </a: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ea typeface="Constantia"/>
                <a:cs typeface="Constantia"/>
                <a:sym typeface="Constantia"/>
              </a:rPr>
              <a:t> purpose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ea typeface="Constantia"/>
              <a:cs typeface="Constantia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270" y="5411941"/>
            <a:ext cx="1446059" cy="1446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3" y="4955156"/>
            <a:ext cx="2653047" cy="1360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03" y="4486506"/>
            <a:ext cx="503886" cy="503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38" y="4486506"/>
            <a:ext cx="500516" cy="50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7120">
            <a:off x="9896863" y="4648292"/>
            <a:ext cx="1508760" cy="21553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70593">
            <a:off x="9341613" y="5066723"/>
            <a:ext cx="741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3" y="1677123"/>
            <a:ext cx="3299795" cy="2005806"/>
          </a:xfrm>
          <a:prstGeom prst="rect">
            <a:avLst/>
          </a:prstGeom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91724">
            <a:off x="3303304" y="1881457"/>
            <a:ext cx="741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/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1270899" y="265509"/>
            <a:ext cx="10972800" cy="1143000"/>
          </a:xfrm>
        </p:spPr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25" y="660251"/>
            <a:ext cx="3893434" cy="20901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3939" y="6492875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0.34831 0.013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0.35482 -0.002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0.47929 -0.3379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1" y="-1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37787 -0.1199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93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817353"/>
            <a:ext cx="10972800" cy="1143000"/>
          </a:xfrm>
        </p:spPr>
        <p:txBody>
          <a:bodyPr/>
          <a:lstStyle/>
          <a:p>
            <a:r>
              <a:rPr lang="en-US" dirty="0" smtClean="0"/>
              <a:t>Screenshots (1)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1001297"/>
            <a:ext cx="3012218" cy="5355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06" y="341103"/>
            <a:ext cx="2825494" cy="5023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7189" y="2212650"/>
            <a:ext cx="1595117" cy="14496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73050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r>
              <a:rPr lang="en-US" sz="2600" dirty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Login </a:t>
            </a:r>
          </a:p>
          <a:p>
            <a:pPr marL="285750" indent="-285750">
              <a:spcBef>
                <a:spcPct val="20000"/>
              </a:spcBef>
              <a:buClr>
                <a:schemeClr val="accent2"/>
              </a:buClr>
              <a:buFont typeface="Wingdings 2"/>
              <a:buChar char=""/>
            </a:pPr>
            <a:endParaRPr lang="en-US" sz="2600" dirty="0"/>
          </a:p>
          <a:p>
            <a:pPr marL="273050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r>
              <a:rPr lang="en-US" sz="2600" dirty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Sign Up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817353"/>
            <a:ext cx="10972800" cy="1143000"/>
          </a:xfrm>
        </p:spPr>
        <p:txBody>
          <a:bodyPr/>
          <a:lstStyle/>
          <a:p>
            <a:r>
              <a:rPr lang="en-US" dirty="0" smtClean="0"/>
              <a:t>Screenshots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790" y="226813"/>
            <a:ext cx="3284589" cy="5839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28" y="1156313"/>
            <a:ext cx="2925021" cy="5200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6248" y="2445286"/>
            <a:ext cx="3726148" cy="288078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73050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r>
              <a:rPr lang="en-US" sz="2600" dirty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Detect Location </a:t>
            </a:r>
            <a:r>
              <a:rPr lang="en-US" sz="2600" dirty="0" smtClean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(tab 1)</a:t>
            </a:r>
          </a:p>
          <a:p>
            <a:pPr marL="273050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endParaRPr lang="en-US" sz="2600" dirty="0">
              <a:solidFill>
                <a:srgbClr val="000000"/>
              </a:solidFill>
              <a:latin typeface="Constantia"/>
              <a:ea typeface="Constantia"/>
              <a:cs typeface="Constantia"/>
            </a:endParaRPr>
          </a:p>
          <a:p>
            <a:pPr marL="730250" lvl="2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r>
              <a:rPr lang="en-US" sz="2600" dirty="0" smtClean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Current Location</a:t>
            </a:r>
          </a:p>
          <a:p>
            <a:pPr marL="730250" lvl="2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endParaRPr lang="en-US" sz="2600" dirty="0">
              <a:solidFill>
                <a:srgbClr val="000000"/>
              </a:solidFill>
              <a:latin typeface="Constantia"/>
              <a:ea typeface="Constantia"/>
              <a:cs typeface="Constantia"/>
            </a:endParaRPr>
          </a:p>
          <a:p>
            <a:pPr marL="730250" lvl="2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r>
              <a:rPr lang="en-US" sz="2600" dirty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Based on Address</a:t>
            </a:r>
          </a:p>
          <a:p>
            <a:pPr>
              <a:spcBef>
                <a:spcPct val="20000"/>
              </a:spcBef>
            </a:pPr>
            <a:endParaRPr lang="en-US" sz="260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646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817353"/>
            <a:ext cx="10972800" cy="1143000"/>
          </a:xfrm>
        </p:spPr>
        <p:txBody>
          <a:bodyPr/>
          <a:lstStyle/>
          <a:p>
            <a:r>
              <a:rPr lang="en-US" dirty="0" smtClean="0"/>
              <a:t>Screenshots (3)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13" y="340450"/>
            <a:ext cx="3088131" cy="5490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50" y="1193247"/>
            <a:ext cx="2868579" cy="50996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2270629"/>
            <a:ext cx="3784498" cy="288078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73050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r>
              <a:rPr lang="en-US" sz="2600" dirty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List of Pot </a:t>
            </a:r>
            <a:r>
              <a:rPr lang="en-US" sz="2600" dirty="0" smtClean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Holes</a:t>
            </a:r>
          </a:p>
          <a:p>
            <a:pPr marL="273050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endParaRPr lang="en-US" sz="2600" dirty="0">
              <a:solidFill>
                <a:srgbClr val="000000"/>
              </a:solidFill>
              <a:latin typeface="Constantia"/>
              <a:ea typeface="Constantia"/>
              <a:cs typeface="Constantia"/>
            </a:endParaRPr>
          </a:p>
          <a:p>
            <a:pPr marL="730250" lvl="2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r>
              <a:rPr lang="en-US" sz="2600" dirty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Normal User </a:t>
            </a:r>
            <a:r>
              <a:rPr lang="en-US" sz="2600" dirty="0" smtClean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(tab 2)</a:t>
            </a:r>
          </a:p>
          <a:p>
            <a:pPr marL="730250" lvl="2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endParaRPr lang="en-US" sz="2600" dirty="0">
              <a:solidFill>
                <a:srgbClr val="000000"/>
              </a:solidFill>
              <a:latin typeface="Constantia"/>
              <a:ea typeface="Constantia"/>
              <a:cs typeface="Constantia"/>
            </a:endParaRPr>
          </a:p>
          <a:p>
            <a:pPr marL="730250" lvl="2" indent="-273050">
              <a:spcBef>
                <a:spcPts val="600"/>
              </a:spcBef>
              <a:buClr>
                <a:srgbClr val="0BD0D9"/>
              </a:buClr>
              <a:buSzPct val="95000"/>
              <a:buFont typeface="Wingdings 2"/>
              <a:buChar char="●"/>
            </a:pPr>
            <a:r>
              <a:rPr lang="en-US" sz="2600" dirty="0">
                <a:solidFill>
                  <a:srgbClr val="000000"/>
                </a:solidFill>
                <a:latin typeface="Constantia"/>
                <a:ea typeface="Constantia"/>
                <a:cs typeface="Constantia"/>
              </a:rPr>
              <a:t>Employee User</a:t>
            </a:r>
          </a:p>
          <a:p>
            <a:pPr>
              <a:spcBef>
                <a:spcPct val="20000"/>
              </a:spcBef>
            </a:pPr>
            <a:endParaRPr lang="en-US" sz="260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41478" y="6446581"/>
            <a:ext cx="2000331" cy="365125"/>
          </a:xfrm>
        </p:spPr>
        <p:txBody>
          <a:bodyPr/>
          <a:lstStyle/>
          <a:p>
            <a:r>
              <a:rPr lang="en-US" sz="1200" dirty="0" smtClean="0"/>
              <a:t>CSCI 59000 Term Project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003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White - blue accents template template">
      <a:dk1>
        <a:srgbClr val="000000"/>
      </a:dk1>
      <a:lt1>
        <a:srgbClr val="FFFFFF"/>
      </a:lt1>
      <a:dk2>
        <a:srgbClr val="1D4775"/>
      </a:dk2>
      <a:lt2>
        <a:srgbClr val="FEF194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A061C3"/>
      </a:accent6>
      <a:hlink>
        <a:srgbClr val="1D4775"/>
      </a:hlink>
      <a:folHlink>
        <a:srgbClr val="1D47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chemeClr val="tx1"/>
            </a:solidFill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heme2" id="{DE8CAE1A-6B92-445B-8B79-CD5E8000BE53}" vid="{CDBE933C-C0B3-4874-8C92-31533933E621}"/>
    </a:ext>
  </a:extLst>
</a:theme>
</file>

<file path=ppt/theme/theme2.xml><?xml version="1.0" encoding="utf-8"?>
<a:theme xmlns:a="http://schemas.openxmlformats.org/drawingml/2006/main" name="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Theme2">
  <a:themeElements>
    <a:clrScheme name="White - blue accents template template">
      <a:dk1>
        <a:srgbClr val="000000"/>
      </a:dk1>
      <a:lt1>
        <a:srgbClr val="FFFFFF"/>
      </a:lt1>
      <a:dk2>
        <a:srgbClr val="1D4775"/>
      </a:dk2>
      <a:lt2>
        <a:srgbClr val="FEF194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A061C3"/>
      </a:accent6>
      <a:hlink>
        <a:srgbClr val="1D4775"/>
      </a:hlink>
      <a:folHlink>
        <a:srgbClr val="1D47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chemeClr val="tx1"/>
            </a:solidFill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heme2" id="{DE8CAE1A-6B92-445B-8B79-CD5E8000BE53}" vid="{CDBE933C-C0B3-4874-8C92-31533933E621}"/>
    </a:ext>
  </a:extLst>
</a:theme>
</file>

<file path=ppt/theme/theme4.xml><?xml version="1.0" encoding="utf-8"?>
<a:theme xmlns:a="http://schemas.openxmlformats.org/drawingml/2006/main" name="1_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eme9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tantia"/>
            <a:ea typeface="Constantia"/>
            <a:cs typeface="Constantia"/>
            <a:sym typeface="Constant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tantia"/>
            <a:ea typeface="Constantia"/>
            <a:cs typeface="Constantia"/>
            <a:sym typeface="Constant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9" id="{C53206C4-9770-4CD0-80AD-F6C8E80768C0}" vid="{447CD50D-BFBA-4063-B120-60CD3BEABB1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3BE57A2-D666-4652-B423-3EEF5C79D9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0</TotalTime>
  <Words>270</Words>
  <Application>Microsoft Office PowerPoint</Application>
  <PresentationFormat>Widescreen</PresentationFormat>
  <Paragraphs>104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Algerian</vt:lpstr>
      <vt:lpstr>Arial</vt:lpstr>
      <vt:lpstr>Calibri</vt:lpstr>
      <vt:lpstr>Constantia</vt:lpstr>
      <vt:lpstr>Courier New</vt:lpstr>
      <vt:lpstr>Helvetica</vt:lpstr>
      <vt:lpstr>Helvetica Neue</vt:lpstr>
      <vt:lpstr>Wingdings</vt:lpstr>
      <vt:lpstr>Wingdings 2</vt:lpstr>
      <vt:lpstr>Theme2</vt:lpstr>
      <vt:lpstr>White with Courier font for code slides</vt:lpstr>
      <vt:lpstr>1_Theme2</vt:lpstr>
      <vt:lpstr>1_White with Courier font for code slides</vt:lpstr>
      <vt:lpstr>Theme9</vt:lpstr>
      <vt:lpstr>PotLocator</vt:lpstr>
      <vt:lpstr>Agenda</vt:lpstr>
      <vt:lpstr>Introduction</vt:lpstr>
      <vt:lpstr>Statistics</vt:lpstr>
      <vt:lpstr>Technology Used</vt:lpstr>
      <vt:lpstr>Working</vt:lpstr>
      <vt:lpstr>Screenshots (1)</vt:lpstr>
      <vt:lpstr>Screenshots (2)</vt:lpstr>
      <vt:lpstr>Screenshots (3)</vt:lpstr>
      <vt:lpstr>Demo </vt:lpstr>
      <vt:lpstr>Future Scope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2017-04-27T00:27:33Z</dcterms:created>
  <dcterms:modified xsi:type="dcterms:W3CDTF">2017-04-29T02:40:27Z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TC034606379991</vt:lpwstr>
  </property>
</Properties>
</file>